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8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2.png" ContentType="image/png"/>
  <Override PartName="/ppt/media/image14.jpeg" ContentType="image/jpeg"/>
  <Override PartName="/ppt/media/image7.png" ContentType="image/png"/>
  <Override PartName="/ppt/media/image37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30.png" ContentType="image/png"/>
  <Override PartName="/ppt/media/image39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40.gif" ContentType="image/gif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3A3FD9-6C47-407B-9D59-A5CDEEECAF4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2960" cy="400536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2960" cy="40053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2960" cy="400536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2960" cy="400536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744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6BABF6-65A1-4DA1-92C4-A5A7432F69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744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094EE5F-1E0E-45B7-927A-6F9A74A7F10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744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C6CE628-62D8-45CF-8E84-3EB05DE92C1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7440" cy="5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CB41F0-BCF4-48C1-8ED0-065EAE67CE7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2960" cy="40053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716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4360" cy="2826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84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C6313A94-709A-4389-80CD-757BA2E53B35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0080" cy="17640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4640" cy="240696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4360" cy="14940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4200" cy="5702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4360" cy="2826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84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C56DF479-3BA4-4C84-8FA1-69679C78A66A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0080" cy="1764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4"/>
          <p:cNvSpPr/>
          <p:nvPr/>
        </p:nvSpPr>
        <p:spPr>
          <a:xfrm>
            <a:off x="530280" y="4851360"/>
            <a:ext cx="8607240" cy="2854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feld 7"/>
          <p:cNvSpPr/>
          <p:nvPr/>
        </p:nvSpPr>
        <p:spPr>
          <a:xfrm>
            <a:off x="596880" y="4903920"/>
            <a:ext cx="9712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DED66742-79A6-4E59-8677-D73C480A8ECA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87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2960" cy="1792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32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3120" cy="297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5000" cy="2391480"/>
          </a:xfrm>
          <a:prstGeom prst="rect">
            <a:avLst/>
          </a:prstGeom>
          <a:ln w="0">
            <a:noFill/>
          </a:ln>
        </p:spPr>
      </p:pic>
      <p:sp>
        <p:nvSpPr>
          <p:cNvPr id="133" name="Rechteck 7"/>
          <p:cNvSpPr/>
          <p:nvPr/>
        </p:nvSpPr>
        <p:spPr>
          <a:xfrm>
            <a:off x="531000" y="1600200"/>
            <a:ext cx="8604360" cy="149400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1240" cy="563400"/>
          </a:xfrm>
          <a:prstGeom prst="rect">
            <a:avLst/>
          </a:prstGeom>
          <a:ln w="0">
            <a:noFill/>
          </a:ln>
        </p:spPr>
      </p:pic>
      <p:pic>
        <p:nvPicPr>
          <p:cNvPr id="135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4360" cy="806400"/>
          </a:xfrm>
          <a:prstGeom prst="rect">
            <a:avLst/>
          </a:prstGeom>
          <a:ln w="0">
            <a:noFill/>
          </a:ln>
        </p:spPr>
      </p:pic>
      <p:pic>
        <p:nvPicPr>
          <p:cNvPr id="136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9880" cy="101988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3"/>
          <p:cNvSpPr/>
          <p:nvPr/>
        </p:nvSpPr>
        <p:spPr>
          <a:xfrm>
            <a:off x="668880" y="2533680"/>
            <a:ext cx="75520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8" name="Rechteck 56"/>
          <p:cNvSpPr/>
          <p:nvPr/>
        </p:nvSpPr>
        <p:spPr>
          <a:xfrm>
            <a:off x="685800" y="1600200"/>
            <a:ext cx="84495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Rechteck 57"/>
          <p:cNvSpPr/>
          <p:nvPr/>
        </p:nvSpPr>
        <p:spPr>
          <a:xfrm>
            <a:off x="4343400" y="2514600"/>
            <a:ext cx="479196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2440" cy="62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6"/>
          <p:cNvSpPr/>
          <p:nvPr/>
        </p:nvSpPr>
        <p:spPr>
          <a:xfrm>
            <a:off x="686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0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4640" cy="2928600"/>
          </a:xfrm>
          <a:prstGeom prst="rect">
            <a:avLst/>
          </a:prstGeom>
          <a:ln w="0">
            <a:noFill/>
          </a:ln>
        </p:spPr>
      </p:pic>
      <p:pic>
        <p:nvPicPr>
          <p:cNvPr id="191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6440" cy="2928600"/>
          </a:xfrm>
          <a:prstGeom prst="rect">
            <a:avLst/>
          </a:prstGeom>
          <a:ln w="0">
            <a:noFill/>
          </a:ln>
        </p:spPr>
      </p:pic>
      <p:sp>
        <p:nvSpPr>
          <p:cNvPr id="192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Textfeld 23"/>
          <p:cNvSpPr/>
          <p:nvPr/>
        </p:nvSpPr>
        <p:spPr>
          <a:xfrm>
            <a:off x="505440" y="4311720"/>
            <a:ext cx="60408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94" name="Gruppieren 27"/>
          <p:cNvGrpSpPr/>
          <p:nvPr/>
        </p:nvGrpSpPr>
        <p:grpSpPr>
          <a:xfrm>
            <a:off x="3446280" y="1391040"/>
            <a:ext cx="1070280" cy="2251080"/>
            <a:chOff x="3446280" y="1391040"/>
            <a:chExt cx="1070280" cy="2251080"/>
          </a:xfrm>
        </p:grpSpPr>
        <p:grpSp>
          <p:nvGrpSpPr>
            <p:cNvPr id="195" name="Gruppieren 25"/>
            <p:cNvGrpSpPr/>
            <p:nvPr/>
          </p:nvGrpSpPr>
          <p:grpSpPr>
            <a:xfrm>
              <a:off x="3446280" y="1391040"/>
              <a:ext cx="1070280" cy="1809000"/>
              <a:chOff x="3446280" y="1391040"/>
              <a:chExt cx="1070280" cy="1809000"/>
            </a:xfrm>
          </p:grpSpPr>
          <p:grpSp>
            <p:nvGrpSpPr>
              <p:cNvPr id="196" name="Gruppieren 22"/>
              <p:cNvGrpSpPr/>
              <p:nvPr/>
            </p:nvGrpSpPr>
            <p:grpSpPr>
              <a:xfrm>
                <a:off x="3579840" y="1391040"/>
                <a:ext cx="936720" cy="1809000"/>
                <a:chOff x="3579840" y="1391040"/>
                <a:chExt cx="936720" cy="1809000"/>
              </a:xfrm>
            </p:grpSpPr>
            <p:sp>
              <p:nvSpPr>
                <p:cNvPr id="197" name="Pfeil nach rechts 10"/>
                <p:cNvSpPr/>
                <p:nvPr/>
              </p:nvSpPr>
              <p:spPr>
                <a:xfrm>
                  <a:off x="4242240" y="1442160"/>
                  <a:ext cx="249480" cy="182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98" name="Pfeil nach rechts 11"/>
                <p:cNvSpPr/>
                <p:nvPr/>
              </p:nvSpPr>
              <p:spPr>
                <a:xfrm>
                  <a:off x="4267080" y="2404800"/>
                  <a:ext cx="249480" cy="182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99" name="Pfeil nach rechts 14"/>
                <p:cNvSpPr/>
                <p:nvPr/>
              </p:nvSpPr>
              <p:spPr>
                <a:xfrm>
                  <a:off x="4257000" y="2584800"/>
                  <a:ext cx="249480" cy="182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0" name="Pfeil nach rechts 15"/>
                <p:cNvSpPr/>
                <p:nvPr/>
              </p:nvSpPr>
              <p:spPr>
                <a:xfrm>
                  <a:off x="4267080" y="2690280"/>
                  <a:ext cx="249480" cy="182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1" name="Pfeil nach rechts 16"/>
                <p:cNvSpPr/>
                <p:nvPr/>
              </p:nvSpPr>
              <p:spPr>
                <a:xfrm>
                  <a:off x="4245120" y="3017520"/>
                  <a:ext cx="249480" cy="182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2" name="Pfeil nach rechts 20"/>
                <p:cNvSpPr/>
                <p:nvPr/>
              </p:nvSpPr>
              <p:spPr>
                <a:xfrm flipH="1">
                  <a:off x="3579480" y="1391040"/>
                  <a:ext cx="219960" cy="171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203" name="Pfeil nach rechts 24"/>
              <p:cNvSpPr/>
              <p:nvPr/>
            </p:nvSpPr>
            <p:spPr>
              <a:xfrm flipH="1">
                <a:off x="3445920" y="2298240"/>
                <a:ext cx="219960" cy="171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204" name="Pfeil nach rechts 26"/>
            <p:cNvSpPr/>
            <p:nvPr/>
          </p:nvSpPr>
          <p:spPr>
            <a:xfrm>
              <a:off x="4237560" y="3459600"/>
              <a:ext cx="249480" cy="1825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17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" name="Rechteck 61"/>
          <p:cNvSpPr/>
          <p:nvPr/>
        </p:nvSpPr>
        <p:spPr>
          <a:xfrm>
            <a:off x="1600200" y="3200400"/>
            <a:ext cx="6395400" cy="9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6"/>
          <p:cNvSpPr/>
          <p:nvPr/>
        </p:nvSpPr>
        <p:spPr>
          <a:xfrm>
            <a:off x="686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8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7080" cy="38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17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Rechteck 61"/>
          <p:cNvSpPr/>
          <p:nvPr/>
        </p:nvSpPr>
        <p:spPr>
          <a:xfrm>
            <a:off x="1600200" y="3200400"/>
            <a:ext cx="6395400" cy="9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6"/>
          <p:cNvSpPr/>
          <p:nvPr/>
        </p:nvSpPr>
        <p:spPr>
          <a:xfrm>
            <a:off x="686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Textfeld 6"/>
          <p:cNvSpPr/>
          <p:nvPr/>
        </p:nvSpPr>
        <p:spPr>
          <a:xfrm>
            <a:off x="686160" y="1241640"/>
            <a:ext cx="337716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3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2440" cy="3930480"/>
          </a:xfrm>
          <a:prstGeom prst="rect">
            <a:avLst/>
          </a:prstGeom>
          <a:ln w="0">
            <a:noFill/>
          </a:ln>
        </p:spPr>
      </p:pic>
      <p:sp>
        <p:nvSpPr>
          <p:cNvPr id="214" name="Textfeld 8"/>
          <p:cNvSpPr/>
          <p:nvPr/>
        </p:nvSpPr>
        <p:spPr>
          <a:xfrm>
            <a:off x="5174280" y="1115280"/>
            <a:ext cx="357984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2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6"/>
          <p:cNvSpPr/>
          <p:nvPr/>
        </p:nvSpPr>
        <p:spPr>
          <a:xfrm>
            <a:off x="686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Textfeld 5"/>
          <p:cNvSpPr/>
          <p:nvPr/>
        </p:nvSpPr>
        <p:spPr>
          <a:xfrm>
            <a:off x="686160" y="1405080"/>
            <a:ext cx="32655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4572000" y="85320"/>
            <a:ext cx="3427560" cy="47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286000" y="152280"/>
            <a:ext cx="6627960" cy="441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2286000" y="97920"/>
            <a:ext cx="6709680" cy="447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057400" y="228600"/>
            <a:ext cx="6856560" cy="45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3040" cy="301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30280" y="1143000"/>
            <a:ext cx="7763040" cy="2374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VirusHunterGatherer and Hittables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SRA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    Concluson and Outlook</a:t>
            </a:r>
            <a:endParaRPr b="0" lang="en-US" sz="12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6520" cy="399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5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457200" y="1215360"/>
            <a:ext cx="7770240" cy="44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2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Textfeld 2"/>
          <p:cNvSpPr/>
          <p:nvPr/>
        </p:nvSpPr>
        <p:spPr>
          <a:xfrm>
            <a:off x="282600" y="1301040"/>
            <a:ext cx="33123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6160" cy="47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Textfeld 2"/>
          <p:cNvSpPr/>
          <p:nvPr/>
        </p:nvSpPr>
        <p:spPr>
          <a:xfrm>
            <a:off x="173160" y="1397520"/>
            <a:ext cx="3490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91080" cy="479916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198960" cy="149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Textfeld 2"/>
          <p:cNvSpPr/>
          <p:nvPr/>
        </p:nvSpPr>
        <p:spPr>
          <a:xfrm>
            <a:off x="260280" y="1390320"/>
            <a:ext cx="296316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4960" cy="41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"/>
          <p:cNvSpPr/>
          <p:nvPr/>
        </p:nvSpPr>
        <p:spPr>
          <a:xfrm>
            <a:off x="14400" y="457200"/>
            <a:ext cx="34124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228600" y="1371600"/>
            <a:ext cx="27410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2520" cy="46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Textfeld 4"/>
          <p:cNvSpPr/>
          <p:nvPr/>
        </p:nvSpPr>
        <p:spPr>
          <a:xfrm>
            <a:off x="173160" y="1397520"/>
            <a:ext cx="3490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6160" cy="47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Textfeld 5"/>
          <p:cNvSpPr/>
          <p:nvPr/>
        </p:nvSpPr>
        <p:spPr>
          <a:xfrm>
            <a:off x="173160" y="1397520"/>
            <a:ext cx="34909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6160" cy="47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228600" y="339120"/>
            <a:ext cx="20059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3360" cy="21027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8760" cy="20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24"/>
          <p:cNvSpPr txBox="1"/>
          <p:nvPr/>
        </p:nvSpPr>
        <p:spPr>
          <a:xfrm>
            <a:off x="791280" y="1843920"/>
            <a:ext cx="7555320" cy="620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1600200" y="3200400"/>
            <a:ext cx="6398280" cy="9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do 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We 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need 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virus 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disc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over</a:t>
            </a: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228600" y="339120"/>
            <a:ext cx="20059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228600" y="1143000"/>
            <a:ext cx="868464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0" y="2971800"/>
            <a:ext cx="2969640" cy="30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2971800" y="2971800"/>
            <a:ext cx="2969640" cy="30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6172200" y="2971800"/>
            <a:ext cx="2969640" cy="30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Textfeld 5"/>
          <p:cNvSpPr/>
          <p:nvPr/>
        </p:nvSpPr>
        <p:spPr>
          <a:xfrm>
            <a:off x="237960" y="1234080"/>
            <a:ext cx="848664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6840" cy="209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2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6"/>
          <p:cNvSpPr/>
          <p:nvPr/>
        </p:nvSpPr>
        <p:spPr>
          <a:xfrm>
            <a:off x="173160" y="57312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Textfeld 5"/>
          <p:cNvSpPr/>
          <p:nvPr/>
        </p:nvSpPr>
        <p:spPr>
          <a:xfrm>
            <a:off x="267480" y="1144800"/>
            <a:ext cx="859068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2440" cy="62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4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8560" cy="2631960"/>
          </a:xfrm>
          <a:prstGeom prst="rect">
            <a:avLst/>
          </a:prstGeom>
          <a:ln w="0">
            <a:noFill/>
          </a:ln>
        </p:spPr>
      </p:pic>
      <p:pic>
        <p:nvPicPr>
          <p:cNvPr id="265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9200" cy="267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72200" cy="347148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919080" y="3662280"/>
            <a:ext cx="6624720" cy="9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“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Earlier, large-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scale epidemics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spanning various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continents were a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twice or thrice a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century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phenomenon, but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we have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experienced 6 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major pandemics </a:t>
            </a:r>
            <a:r>
              <a:rPr b="0" i="1" lang="en-US" sz="1400" spc="-1" strike="noStrike" u="sng">
                <a:solidFill>
                  <a:srgbClr val="333333"/>
                </a:solidFill>
                <a:uFillTx/>
                <a:latin typeface="Ariel"/>
                <a:ea typeface="ヒラギノ角ゴ Pro W3"/>
              </a:rPr>
              <a:t>in the last 20 </a:t>
            </a:r>
            <a:r>
              <a:rPr b="0" i="1" lang="en-US" sz="1400" spc="-1" strike="noStrike" u="sng">
                <a:solidFill>
                  <a:srgbClr val="333333"/>
                </a:solidFill>
                <a:uFillTx/>
                <a:latin typeface="Ariel"/>
                <a:ea typeface="ヒラギノ角ゴ Pro W3"/>
              </a:rPr>
              <a:t>years</a:t>
            </a:r>
            <a:r>
              <a:rPr b="0" i="1" lang="en-US" sz="1400" spc="-1" strike="noStrike">
                <a:solidFill>
                  <a:srgbClr val="333333"/>
                </a:solidFill>
                <a:latin typeface="Ariel"/>
                <a:ea typeface="ヒラギノ角ゴ Pro W3"/>
              </a:rPr>
              <a:t> itself.”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5029200" y="4148640"/>
            <a:ext cx="4110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</a:t>
            </a: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Two Decades: An Overview. J Family Med Prim Care. 2021 </a:t>
            </a: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Aug;10(8):2745-2750. doi: 10.4103/jfmpc.jfmpc_2071_20. </a:t>
            </a: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49" name="PlaceHolder 4"/>
          <p:cNvSpPr/>
          <p:nvPr/>
        </p:nvSpPr>
        <p:spPr>
          <a:xfrm>
            <a:off x="228600" y="228600"/>
            <a:ext cx="77659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8560" cy="319572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228600" y="3439080"/>
            <a:ext cx="296712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PlaceHolder 5"/>
          <p:cNvSpPr/>
          <p:nvPr/>
        </p:nvSpPr>
        <p:spPr>
          <a:xfrm>
            <a:off x="457200" y="685440"/>
            <a:ext cx="77659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6629400" y="457200"/>
            <a:ext cx="2281320" cy="78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685800" y="1371600"/>
            <a:ext cx="250992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7"/>
          <p:cNvSpPr/>
          <p:nvPr/>
        </p:nvSpPr>
        <p:spPr>
          <a:xfrm>
            <a:off x="457200" y="823680"/>
            <a:ext cx="77659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new model organisms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6480" cy="1015560"/>
          </a:xfrm>
          <a:prstGeom prst="rect">
            <a:avLst/>
          </a:prstGeom>
          <a:ln w="0">
            <a:noFill/>
          </a:ln>
        </p:spPr>
      </p:pic>
      <p:grpSp>
        <p:nvGrpSpPr>
          <p:cNvPr id="157" name=""/>
          <p:cNvGrpSpPr/>
          <p:nvPr/>
        </p:nvGrpSpPr>
        <p:grpSpPr>
          <a:xfrm>
            <a:off x="2912400" y="1827360"/>
            <a:ext cx="2796120" cy="912600"/>
            <a:chOff x="2912400" y="1827360"/>
            <a:chExt cx="2796120" cy="912600"/>
          </a:xfrm>
        </p:grpSpPr>
        <p:sp>
          <p:nvSpPr>
            <p:cNvPr id="158" name=""/>
            <p:cNvSpPr/>
            <p:nvPr/>
          </p:nvSpPr>
          <p:spPr>
            <a:xfrm>
              <a:off x="2912400" y="1827360"/>
              <a:ext cx="2796120" cy="91260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"/>
            <p:cNvSpPr/>
            <p:nvPr/>
          </p:nvSpPr>
          <p:spPr>
            <a:xfrm>
              <a:off x="3881520" y="2055960"/>
              <a:ext cx="912600" cy="45540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7960" cy="11962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2912400" y="297216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9960" cy="114120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7086600" y="2971800"/>
            <a:ext cx="1827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64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65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"/>
            <p:cNvSpPr/>
            <p:nvPr/>
          </p:nvSpPr>
          <p:spPr>
            <a:xfrm rot="975600">
              <a:off x="3880800" y="3427560"/>
              <a:ext cx="11412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67" name=""/>
          <p:cNvGrpSpPr/>
          <p:nvPr/>
        </p:nvGrpSpPr>
        <p:grpSpPr>
          <a:xfrm>
            <a:off x="5486400" y="3886560"/>
            <a:ext cx="2512800" cy="912600"/>
            <a:chOff x="5486400" y="3886560"/>
            <a:chExt cx="2512800" cy="912600"/>
          </a:xfrm>
        </p:grpSpPr>
        <p:sp>
          <p:nvSpPr>
            <p:cNvPr id="168" name=""/>
            <p:cNvSpPr/>
            <p:nvPr/>
          </p:nvSpPr>
          <p:spPr>
            <a:xfrm>
              <a:off x="5486400" y="4112280"/>
              <a:ext cx="11412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69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2600" cy="91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" name=""/>
            <p:cNvSpPr/>
            <p:nvPr/>
          </p:nvSpPr>
          <p:spPr>
            <a:xfrm>
              <a:off x="7315200" y="4115160"/>
              <a:ext cx="6840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1" name=""/>
          <p:cNvSpPr/>
          <p:nvPr/>
        </p:nvSpPr>
        <p:spPr>
          <a:xfrm>
            <a:off x="0" y="3392640"/>
            <a:ext cx="3427200" cy="232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In 2017, 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71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were infected with HCV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(WHO . Global Hepatitis Report 2017. WHO; Geneva, Switzerland: 2018.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8"/>
          <p:cNvSpPr/>
          <p:nvPr/>
        </p:nvSpPr>
        <p:spPr>
          <a:xfrm>
            <a:off x="457200" y="823320"/>
            <a:ext cx="77659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11800" cy="352656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457200" y="4572000"/>
            <a:ext cx="31957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9"/>
          <p:cNvSpPr/>
          <p:nvPr/>
        </p:nvSpPr>
        <p:spPr>
          <a:xfrm>
            <a:off x="459360" y="961920"/>
            <a:ext cx="77659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457200" y="1371600"/>
            <a:ext cx="662472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Novel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457200" y="3657600"/>
            <a:ext cx="7539120" cy="11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reproduce old results.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Taubert Dataset to analyze and characterize the virome.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6"/>
          <p:cNvSpPr/>
          <p:nvPr/>
        </p:nvSpPr>
        <p:spPr>
          <a:xfrm>
            <a:off x="914400" y="228960"/>
            <a:ext cx="77630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9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Rechteck 13"/>
          <p:cNvSpPr/>
          <p:nvPr/>
        </p:nvSpPr>
        <p:spPr>
          <a:xfrm>
            <a:off x="262440" y="3274200"/>
            <a:ext cx="1135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Textfeld 22"/>
          <p:cNvSpPr/>
          <p:nvPr/>
        </p:nvSpPr>
        <p:spPr>
          <a:xfrm>
            <a:off x="228600" y="1418400"/>
            <a:ext cx="2046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xtfeld 23"/>
          <p:cNvSpPr/>
          <p:nvPr/>
        </p:nvSpPr>
        <p:spPr>
          <a:xfrm>
            <a:off x="2514600" y="1419120"/>
            <a:ext cx="2213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6720" cy="4597560"/>
          </a:xfrm>
          <a:prstGeom prst="rect">
            <a:avLst/>
          </a:prstGeom>
          <a:ln w="0">
            <a:noFill/>
          </a:ln>
        </p:spPr>
      </p:pic>
      <p:pic>
        <p:nvPicPr>
          <p:cNvPr id="184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8360" cy="251640"/>
          </a:xfrm>
          <a:prstGeom prst="rect">
            <a:avLst/>
          </a:prstGeom>
          <a:ln w="0">
            <a:noFill/>
          </a:ln>
        </p:spPr>
      </p:pic>
      <p:grpSp>
        <p:nvGrpSpPr>
          <p:cNvPr id="185" name=""/>
          <p:cNvGrpSpPr/>
          <p:nvPr/>
        </p:nvGrpSpPr>
        <p:grpSpPr>
          <a:xfrm>
            <a:off x="2514600" y="2743200"/>
            <a:ext cx="1599840" cy="1142640"/>
            <a:chOff x="2514600" y="2743200"/>
            <a:chExt cx="1599840" cy="1142640"/>
          </a:xfrm>
        </p:grpSpPr>
        <p:pic>
          <p:nvPicPr>
            <p:cNvPr id="186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2640" cy="114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" name=""/>
            <p:cNvSpPr/>
            <p:nvPr/>
          </p:nvSpPr>
          <p:spPr>
            <a:xfrm>
              <a:off x="2514600" y="2743200"/>
              <a:ext cx="1371240" cy="114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latin typeface="Arial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7920" cy="91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2024-10-13T00:17:07Z</dcterms:modified>
  <cp:revision>229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